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88" r:id="rId3"/>
    <p:sldId id="285" r:id="rId4"/>
    <p:sldId id="257" r:id="rId5"/>
    <p:sldId id="286" r:id="rId6"/>
    <p:sldId id="289" r:id="rId7"/>
    <p:sldId id="258" r:id="rId8"/>
    <p:sldId id="291" r:id="rId9"/>
    <p:sldId id="290" r:id="rId10"/>
    <p:sldId id="292" r:id="rId11"/>
    <p:sldId id="259" r:id="rId12"/>
    <p:sldId id="260" r:id="rId13"/>
    <p:sldId id="262" r:id="rId14"/>
    <p:sldId id="265" r:id="rId15"/>
    <p:sldId id="268" r:id="rId16"/>
    <p:sldId id="269" r:id="rId17"/>
    <p:sldId id="267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6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9AD105-6D25-47C1-94FC-34D18D2E1EC7}">
          <p14:sldIdLst>
            <p14:sldId id="256"/>
            <p14:sldId id="288"/>
            <p14:sldId id="285"/>
            <p14:sldId id="257"/>
            <p14:sldId id="286"/>
            <p14:sldId id="289"/>
            <p14:sldId id="258"/>
            <p14:sldId id="291"/>
            <p14:sldId id="290"/>
            <p14:sldId id="292"/>
            <p14:sldId id="259"/>
            <p14:sldId id="260"/>
            <p14:sldId id="262"/>
            <p14:sldId id="265"/>
          </p14:sldIdLst>
        </p14:section>
        <p14:section name="Stan Bice" id="{32EC8505-4D85-4617-9745-63C8783D6DF4}">
          <p14:sldIdLst>
            <p14:sldId id="268"/>
            <p14:sldId id="269"/>
            <p14:sldId id="267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Untitled Section" id="{74D4A853-5F47-44AC-81E1-EED182D0E225}">
          <p14:sldIdLst>
            <p14:sldId id="26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Burleigh" initials="MB" lastIdx="1" clrIdx="0">
    <p:extLst>
      <p:ext uri="{19B8F6BF-5375-455C-9EA6-DF929625EA0E}">
        <p15:presenceInfo xmlns:p15="http://schemas.microsoft.com/office/powerpoint/2012/main" userId="S-1-5-21-1643001815-3224220958-2032846196-547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3" autoAdjust="0"/>
    <p:restoredTop sz="88868" autoAdjust="0"/>
  </p:normalViewPr>
  <p:slideViewPr>
    <p:cSldViewPr snapToGrid="0">
      <p:cViewPr varScale="1">
        <p:scale>
          <a:sx n="89" d="100"/>
          <a:sy n="89" d="100"/>
        </p:scale>
        <p:origin x="84" y="162"/>
      </p:cViewPr>
      <p:guideLst/>
    </p:cSldViewPr>
  </p:slideViewPr>
  <p:outlineViewPr>
    <p:cViewPr>
      <p:scale>
        <a:sx n="33" d="100"/>
        <a:sy n="33" d="100"/>
      </p:scale>
      <p:origin x="0" y="-87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72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C1F06-0600-4E8A-818C-2238029C5D15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B6CF4-F502-448F-A058-48052DD42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6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9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r>
              <a:rPr lang="en-US" baseline="0" dirty="0" smtClean="0"/>
              <a:t> functions: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1 million requests free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400k GB/Sec free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https://azure.microsoft.com/en-us/documentation/services/functions/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Service Fabric </a:t>
            </a:r>
            <a:r>
              <a:rPr lang="en-US" dirty="0" smtClean="0">
                <a:sym typeface="Wingdings" panose="05000000000000000000" pitchFamily="2" charset="2"/>
              </a:rPr>
              <a:t> Age of Ascent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4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https://dev.office.com/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89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NuGet for Power BI</a:t>
            </a:r>
          </a:p>
          <a:p>
            <a:r>
              <a:rPr lang="en-US" dirty="0" smtClean="0"/>
              <a:t>Public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36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034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en-US" baseline="0" dirty="0" smtClean="0"/>
              <a:t> need to link out &amp; 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75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 across</a:t>
            </a:r>
            <a:r>
              <a:rPr lang="en-US" baseline="0" dirty="0" smtClean="0"/>
              <a:t> users keeps costs down (similar to SSRS)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5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DocumentDB scales to very large apps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985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secondary indexes 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partitionkey</a:t>
            </a:r>
            <a:r>
              <a:rPr lang="en-US" baseline="0" dirty="0" smtClean="0"/>
              <a:t>/</a:t>
            </a:r>
            <a:r>
              <a:rPr lang="en-US" baseline="0" dirty="0" err="1" smtClean="0"/>
              <a:t>rowkey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80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 playground (http://www.bing.com/api/maps/sdk/mapcontrol/isdk#overview)</a:t>
            </a:r>
          </a:p>
          <a:p>
            <a:endParaRPr lang="en-US" dirty="0" smtClean="0"/>
          </a:p>
          <a:p>
            <a:r>
              <a:rPr lang="en-US" dirty="0" err="1" smtClean="0"/>
              <a:t>Streetside</a:t>
            </a:r>
            <a:r>
              <a:rPr lang="en-US" dirty="0" smtClean="0"/>
              <a:t> imagery</a:t>
            </a:r>
          </a:p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65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https://channel9.msdn.com/Events/Build/2016/KEY02#time=18m32s (</a:t>
            </a:r>
            <a:r>
              <a:rPr lang="en-US" dirty="0" err="1" smtClean="0"/>
              <a:t>ScottGu</a:t>
            </a:r>
            <a:r>
              <a:rPr lang="en-US" dirty="0" smtClean="0"/>
              <a:t> keynote</a:t>
            </a:r>
            <a:r>
              <a:rPr lang="en-US" baseline="0" dirty="0" smtClean="0"/>
              <a:t> announcement)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https://www.dotnetfoundation.org/blog/welcoming-xamarin-to-the-net-foundation</a:t>
            </a:r>
          </a:p>
          <a:p>
            <a:r>
              <a:rPr lang="en-US" dirty="0" smtClean="0"/>
              <a:t>http://open.xamarin.com/</a:t>
            </a:r>
          </a:p>
          <a:p>
            <a:r>
              <a:rPr lang="en-US" dirty="0" smtClean="0"/>
              <a:t>http://forums.dotnetfoundation.org/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 smtClean="0"/>
          </a:p>
          <a:p>
            <a:r>
              <a:rPr lang="en-US" dirty="0" smtClean="0"/>
              <a:t>https://cloudplatform.googleblog.com/2016/05/how-to-get-your-ASP-NET-app-up-on-Google-Cloud-the-easy-way.html</a:t>
            </a:r>
          </a:p>
          <a:p>
            <a:r>
              <a:rPr lang="en-US" dirty="0" smtClean="0"/>
              <a:t>https://blogs.aws.amazon.com/net/post/TxSBK1AHRGLHVC/Exploring-ASP-NET-Core-Part-1-Deploying-from-GitHub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3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&lt;%= [html encode</a:t>
            </a:r>
            <a:r>
              <a:rPr lang="en-US" baseline="0" dirty="0" smtClean="0"/>
              <a:t> some code output</a:t>
            </a:r>
            <a:r>
              <a:rPr lang="en-US" dirty="0" smtClean="0"/>
              <a:t> here] %&gt; </a:t>
            </a:r>
            <a:r>
              <a:rPr lang="en-US" dirty="0" smtClean="0">
                <a:sym typeface="Wingdings" panose="05000000000000000000" pitchFamily="2" charset="2"/>
              </a:rPr>
              <a:t> &lt;%: [code something here] %&gt;  @</a:t>
            </a:r>
            <a:r>
              <a:rPr lang="en-US" baseline="0" dirty="0" smtClean="0">
                <a:sym typeface="Wingdings" panose="05000000000000000000" pitchFamily="2" charset="2"/>
              </a:rPr>
              <a:t> [code something here]  asp-for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35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https://channel9.msdn.com/Events/Build/2016/KEY01#time=1h54m02s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www.botframework.com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http://docs.botframework.com/connector/tools/bot-framework-emulator/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https://www.microsoft.com/cognitive-services/en-us/language-understanding-intelligent-service-luis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9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https://developers.facebook.com/blog/post/2016/04/12/bots-for-messenger/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matthew.burlei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evelop/iot/starter-ki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.microsoft.io/en-u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T685" TargetMode="External"/><Relationship Id="rId2" Type="http://schemas.openxmlformats.org/officeDocument/2006/relationships/hyperlink" Target="https://channel9.msdn.com/Events/Build/2016/B80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nnel9.msdn.com/Events/Build/2016/P43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visual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owerBI-visuals/" TargetMode="External"/><Relationship Id="rId2" Type="http://schemas.openxmlformats.org/officeDocument/2006/relationships/hyperlink" Target="https://powerbi.microsoft.com/custom-visua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P468" TargetMode="External"/><Relationship Id="rId2" Type="http://schemas.openxmlformats.org/officeDocument/2006/relationships/hyperlink" Target="https://channel9.msdn.com/Events/Build/2016/B84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Events/Build/2016/B86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baltomsdn20160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workbook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xamarin.com/guides/cross-platform/inspecto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downloads/visual-studio-next-downloads-v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visualstudio.com/en-us/products/visual-studio-dev-essentials-vs.aspx" TargetMode="External"/><Relationship Id="rId4" Type="http://schemas.openxmlformats.org/officeDocument/2006/relationships/hyperlink" Target="http://dot.net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Microsoft //build/ 2016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30 – April 1, 2016, San Francisco, CA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533" y="440266"/>
            <a:ext cx="3621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Matthew Burleigh</a:t>
            </a:r>
          </a:p>
          <a:p>
            <a:r>
              <a:rPr lang="en-US" dirty="0" smtClean="0"/>
              <a:t>Senior Developer, Pandora </a:t>
            </a:r>
            <a:r>
              <a:rPr lang="en-US" dirty="0" smtClean="0"/>
              <a:t>Jewelry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about.me/matthew.burleigh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90" y="601630"/>
            <a:ext cx="2966217" cy="29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Cortana Intelligence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53982"/>
            <a:ext cx="10233800" cy="5144067"/>
          </a:xfrm>
        </p:spPr>
        <p:txBody>
          <a:bodyPr>
            <a:normAutofit/>
          </a:bodyPr>
          <a:lstStyle/>
          <a:p>
            <a:r>
              <a:rPr lang="en-US" dirty="0" smtClean="0"/>
              <a:t>Bot Framework</a:t>
            </a:r>
          </a:p>
          <a:p>
            <a:pPr lvl="1"/>
            <a:r>
              <a:rPr lang="en-US" dirty="0" smtClean="0"/>
              <a:t>Add capability to any “conversational canvas”</a:t>
            </a:r>
          </a:p>
          <a:p>
            <a:pPr lvl="1"/>
            <a:r>
              <a:rPr lang="en-US" dirty="0" smtClean="0"/>
              <a:t>Bot Connector</a:t>
            </a:r>
          </a:p>
          <a:p>
            <a:pPr lvl="1"/>
            <a:r>
              <a:rPr lang="en-US" dirty="0" smtClean="0"/>
              <a:t>Bot Builder SDK</a:t>
            </a:r>
          </a:p>
          <a:p>
            <a:pPr lvl="1"/>
            <a:r>
              <a:rPr lang="en-US" dirty="0" smtClean="0"/>
              <a:t>Bot Emulator</a:t>
            </a:r>
          </a:p>
          <a:p>
            <a:r>
              <a:rPr lang="en-US" dirty="0"/>
              <a:t>Cognitive Services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www.microsoft.com/cognitive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22 APIs available (Vision, Speech, Language, Knowledge, Search)</a:t>
            </a:r>
            <a:endParaRPr lang="en-US" dirty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LUIS (Language Understanding Intelligent Service)</a:t>
            </a:r>
          </a:p>
          <a:p>
            <a:pPr lvl="2"/>
            <a:r>
              <a:rPr lang="en-US" dirty="0" smtClean="0"/>
              <a:t>Utterance </a:t>
            </a:r>
            <a:r>
              <a:rPr lang="en-US" dirty="0" smtClean="0">
                <a:sym typeface="Wingdings" panose="05000000000000000000" pitchFamily="2" charset="2"/>
              </a:rPr>
              <a:t> Intent (confidence interval)</a:t>
            </a:r>
            <a:endParaRPr lang="en-US" dirty="0"/>
          </a:p>
          <a:p>
            <a:pPr lvl="1"/>
            <a:r>
              <a:rPr lang="en-US" dirty="0" smtClean="0"/>
              <a:t>CRIS (Custom Recognition Intelligent Service)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53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8992"/>
            <a:ext cx="10515600" cy="1325563"/>
          </a:xfrm>
        </p:spPr>
        <p:txBody>
          <a:bodyPr/>
          <a:lstStyle/>
          <a:p>
            <a:r>
              <a:rPr lang="en-US" dirty="0" smtClean="0"/>
              <a:t>Bots all the Things!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58762"/>
            <a:ext cx="10233800" cy="5133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Bot as assistant</a:t>
            </a:r>
          </a:p>
          <a:p>
            <a:pPr lvl="1"/>
            <a:r>
              <a:rPr lang="en-US" dirty="0" smtClean="0"/>
              <a:t>Cortana Developer Preview (</a:t>
            </a:r>
            <a:r>
              <a:rPr lang="en-US" dirty="0" err="1" smtClean="0"/>
              <a:t>Glympse</a:t>
            </a:r>
            <a:r>
              <a:rPr lang="en-US" dirty="0" smtClean="0"/>
              <a:t> &amp; </a:t>
            </a:r>
            <a:r>
              <a:rPr lang="en-US" dirty="0" err="1" smtClean="0"/>
              <a:t>JustEat</a:t>
            </a:r>
            <a:r>
              <a:rPr lang="en-US" dirty="0" smtClean="0"/>
              <a:t> integrations)</a:t>
            </a:r>
          </a:p>
          <a:p>
            <a:r>
              <a:rPr lang="en-US" dirty="0" smtClean="0"/>
              <a:t>Conversation as a Platform (</a:t>
            </a:r>
            <a:r>
              <a:rPr lang="en-US" dirty="0" err="1" smtClean="0"/>
              <a:t>CaaP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/>
              <a:t>Bots cover the “long tail”</a:t>
            </a:r>
          </a:p>
          <a:p>
            <a:pPr lvl="1"/>
            <a:r>
              <a:rPr lang="en-US" dirty="0" smtClean="0"/>
              <a:t>Human language </a:t>
            </a:r>
            <a:r>
              <a:rPr lang="en-US" dirty="0"/>
              <a:t>as </a:t>
            </a:r>
            <a:r>
              <a:rPr lang="en-US" dirty="0" smtClean="0"/>
              <a:t>extensible UI</a:t>
            </a:r>
            <a:endParaRPr lang="en-US" dirty="0"/>
          </a:p>
          <a:p>
            <a:pPr lvl="1"/>
            <a:r>
              <a:rPr lang="en-US" dirty="0" smtClean="0"/>
              <a:t>Ubiquitous</a:t>
            </a:r>
          </a:p>
          <a:p>
            <a:pPr lvl="1"/>
            <a:r>
              <a:rPr lang="en-US" dirty="0" smtClean="0"/>
              <a:t>Conversation can replicate any GUI experience</a:t>
            </a:r>
          </a:p>
          <a:p>
            <a:r>
              <a:rPr lang="en-US" dirty="0" smtClean="0"/>
              <a:t>Facebook Messenger Platform</a:t>
            </a:r>
          </a:p>
          <a:p>
            <a:pPr lvl="1"/>
            <a:r>
              <a:rPr lang="en-US" dirty="0" smtClean="0"/>
              <a:t>Chat bots for Messenger</a:t>
            </a:r>
          </a:p>
          <a:p>
            <a:pPr lvl="1"/>
            <a:r>
              <a:rPr lang="en-US" dirty="0" smtClean="0"/>
              <a:t>Chat widgets for web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Allo</a:t>
            </a:r>
            <a:endParaRPr lang="en-US" dirty="0" smtClean="0"/>
          </a:p>
          <a:p>
            <a:pPr lvl="1"/>
            <a:r>
              <a:rPr lang="en-US" dirty="0" smtClean="0"/>
              <a:t>Smart reply = machine learning/</a:t>
            </a:r>
            <a:r>
              <a:rPr lang="en-US" dirty="0" err="1" smtClean="0"/>
              <a:t>nlp</a:t>
            </a:r>
            <a:r>
              <a:rPr lang="en-US" dirty="0" smtClean="0"/>
              <a:t>/computer vision</a:t>
            </a:r>
          </a:p>
          <a:p>
            <a:r>
              <a:rPr lang="en-US" dirty="0" smtClean="0"/>
              <a:t>Amazon Echo</a:t>
            </a:r>
          </a:p>
          <a:p>
            <a:pPr lvl="1"/>
            <a:r>
              <a:rPr lang="en-US" dirty="0" smtClean="0"/>
              <a:t>Skills development</a:t>
            </a:r>
          </a:p>
        </p:txBody>
      </p:sp>
    </p:spTree>
    <p:extLst>
      <p:ext uri="{BB962C8B-B14F-4D97-AF65-F5344CB8AC3E}">
        <p14:creationId xmlns:p14="http://schemas.microsoft.com/office/powerpoint/2010/main" val="33734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75496"/>
            <a:ext cx="10233800" cy="52017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IoT Suite</a:t>
            </a:r>
          </a:p>
          <a:p>
            <a:pPr lvl="1"/>
            <a:r>
              <a:rPr lang="en-US" dirty="0">
                <a:hlinkClick r:id="rId3"/>
              </a:rPr>
              <a:t>https://azure.microsoft.com/en-us/develop/iot/starter-kits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IoT Hub</a:t>
            </a:r>
          </a:p>
          <a:p>
            <a:pPr lvl="1"/>
            <a:r>
              <a:rPr lang="en-US" dirty="0" smtClean="0"/>
              <a:t>IoT Gateway</a:t>
            </a:r>
          </a:p>
          <a:p>
            <a:r>
              <a:rPr lang="en-US" dirty="0" smtClean="0"/>
              <a:t>VM </a:t>
            </a:r>
            <a:r>
              <a:rPr lang="en-US" dirty="0" err="1" smtClean="0"/>
              <a:t>Scalesets</a:t>
            </a:r>
            <a:endParaRPr lang="en-US" dirty="0" smtClean="0"/>
          </a:p>
          <a:p>
            <a:r>
              <a:rPr lang="en-US" dirty="0" err="1" smtClean="0"/>
              <a:t>AzureStack</a:t>
            </a:r>
            <a:endParaRPr lang="en-US" dirty="0" smtClean="0"/>
          </a:p>
          <a:p>
            <a:r>
              <a:rPr lang="en-US" dirty="0" smtClean="0"/>
              <a:t>Container Service</a:t>
            </a:r>
          </a:p>
          <a:p>
            <a:r>
              <a:rPr lang="en-US" dirty="0" smtClean="0"/>
              <a:t>Service Fabric GA</a:t>
            </a:r>
          </a:p>
          <a:p>
            <a:pPr lvl="1"/>
            <a:r>
              <a:rPr lang="en-US" dirty="0" smtClean="0"/>
              <a:t>Package/deploy/manages scalable </a:t>
            </a:r>
            <a:r>
              <a:rPr lang="en-US" dirty="0" smtClean="0"/>
              <a:t>&amp; reliable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Azure Functions</a:t>
            </a:r>
          </a:p>
          <a:p>
            <a:pPr lvl="1"/>
            <a:r>
              <a:rPr lang="en-US" dirty="0" err="1" smtClean="0"/>
              <a:t>Serverless</a:t>
            </a:r>
            <a:r>
              <a:rPr lang="en-US" dirty="0" smtClean="0"/>
              <a:t> compute</a:t>
            </a:r>
          </a:p>
          <a:p>
            <a:pPr lvl="1"/>
            <a:r>
              <a:rPr lang="en-US" dirty="0" smtClean="0"/>
              <a:t>Trigger on events in Azure + external events</a:t>
            </a:r>
          </a:p>
          <a:p>
            <a:pPr lvl="1"/>
            <a:r>
              <a:rPr lang="en-US" b="1" i="1" dirty="0" smtClean="0"/>
              <a:t>Pay per execution</a:t>
            </a:r>
            <a:r>
              <a:rPr lang="en-US" i="1" dirty="0" smtClean="0"/>
              <a:t> (based on execution time &amp; function space)</a:t>
            </a:r>
          </a:p>
          <a:p>
            <a:pPr lvl="1"/>
            <a:r>
              <a:rPr lang="en-US" dirty="0" smtClean="0"/>
              <a:t>Code in C#, Javascript, Python, PHP, Bash, Batch, PowerShell</a:t>
            </a:r>
          </a:p>
          <a:p>
            <a:pPr lvl="1"/>
            <a:r>
              <a:rPr lang="en-US" dirty="0" smtClean="0"/>
              <a:t>Expose as HTTP API endpoints (maybe Flow is built on this)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Anniversary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55575"/>
            <a:ext cx="10233800" cy="4351338"/>
          </a:xfrm>
        </p:spPr>
        <p:txBody>
          <a:bodyPr/>
          <a:lstStyle/>
          <a:p>
            <a:r>
              <a:rPr lang="en-US" dirty="0" smtClean="0"/>
              <a:t>Ink Space</a:t>
            </a:r>
          </a:p>
          <a:p>
            <a:r>
              <a:rPr lang="en-US" dirty="0" smtClean="0"/>
              <a:t>Bash (Windows Subsystem for Linux)</a:t>
            </a:r>
          </a:p>
          <a:p>
            <a:pPr lvl="1"/>
            <a:r>
              <a:rPr lang="en-US" dirty="0" smtClean="0"/>
              <a:t>Command line tools only</a:t>
            </a:r>
          </a:p>
          <a:p>
            <a:pPr lvl="1"/>
            <a:r>
              <a:rPr lang="en-US" dirty="0" smtClean="0"/>
              <a:t>64 bit only</a:t>
            </a:r>
          </a:p>
          <a:p>
            <a:r>
              <a:rPr lang="en-US" dirty="0" smtClean="0"/>
              <a:t>Improved Cortana</a:t>
            </a:r>
          </a:p>
          <a:p>
            <a:pPr lvl="1"/>
            <a:r>
              <a:rPr lang="en-US" dirty="0" smtClean="0"/>
              <a:t>Available on lock screen</a:t>
            </a:r>
          </a:p>
          <a:p>
            <a:pPr lvl="1"/>
            <a:r>
              <a:rPr lang="en-US" dirty="0" smtClean="0"/>
              <a:t>Integration with phone apps (Android &amp; iOS)</a:t>
            </a:r>
          </a:p>
          <a:p>
            <a:r>
              <a:rPr lang="en-US" dirty="0" smtClean="0"/>
              <a:t>Convert existing windows apps</a:t>
            </a:r>
          </a:p>
          <a:p>
            <a:r>
              <a:rPr lang="en-US" dirty="0" smtClean="0"/>
              <a:t>Windows 10 free upgrade offer ends 7/29/2016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23028"/>
            <a:ext cx="10233800" cy="5211598"/>
          </a:xfrm>
        </p:spPr>
        <p:txBody>
          <a:bodyPr>
            <a:normAutofit/>
          </a:bodyPr>
          <a:lstStyle/>
          <a:p>
            <a:r>
              <a:rPr lang="en-US" dirty="0" smtClean="0"/>
              <a:t>Graph API</a:t>
            </a:r>
          </a:p>
          <a:p>
            <a:pPr lvl="1"/>
            <a:r>
              <a:rPr lang="en-US" dirty="0">
                <a:hlinkClick r:id="rId3"/>
              </a:rPr>
              <a:t>http://graph.microsoft.io/en-us</a:t>
            </a:r>
            <a:r>
              <a:rPr lang="en-US" dirty="0" smtClean="0">
                <a:hlinkClick r:id="rId3"/>
              </a:rPr>
              <a:t>/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 smtClean="0"/>
              <a:t>Office 365 Group Connectors GA</a:t>
            </a:r>
          </a:p>
          <a:p>
            <a:pPr lvl="1"/>
            <a:r>
              <a:rPr lang="en-US" dirty="0" smtClean="0"/>
              <a:t>Create conversations about objects that represent your services</a:t>
            </a:r>
          </a:p>
          <a:p>
            <a:pPr lvl="1"/>
            <a:r>
              <a:rPr lang="en-US" dirty="0" smtClean="0"/>
              <a:t>Users use familiar tools (Outlook) to have conversations about these objects (</a:t>
            </a:r>
            <a:r>
              <a:rPr lang="en-US" dirty="0" err="1" smtClean="0"/>
              <a:t>Zendesk</a:t>
            </a:r>
            <a:r>
              <a:rPr lang="en-US" dirty="0" smtClean="0"/>
              <a:t> example)</a:t>
            </a:r>
            <a:endParaRPr lang="en-US" dirty="0"/>
          </a:p>
          <a:p>
            <a:pPr lvl="1"/>
            <a:r>
              <a:rPr lang="en-US" dirty="0" smtClean="0"/>
              <a:t>Associate smart actions to objects that allow users to actions from within conversations</a:t>
            </a:r>
          </a:p>
          <a:p>
            <a:r>
              <a:rPr lang="en-US" dirty="0" smtClean="0"/>
              <a:t>Modern </a:t>
            </a:r>
            <a:r>
              <a:rPr lang="en-US" dirty="0"/>
              <a:t>Office </a:t>
            </a:r>
            <a:r>
              <a:rPr lang="en-US" dirty="0" err="1"/>
              <a:t>Addins</a:t>
            </a:r>
            <a:endParaRPr lang="en-US" dirty="0"/>
          </a:p>
          <a:p>
            <a:pPr lvl="1"/>
            <a:r>
              <a:rPr lang="en-US" dirty="0" smtClean="0"/>
              <a:t>XML Manifest</a:t>
            </a:r>
          </a:p>
          <a:p>
            <a:pPr lvl="1"/>
            <a:r>
              <a:rPr lang="en-US" dirty="0" smtClean="0"/>
              <a:t>Web Application (ex. Boomerang)</a:t>
            </a:r>
          </a:p>
        </p:txBody>
      </p:sp>
    </p:spTree>
    <p:extLst>
      <p:ext uri="{BB962C8B-B14F-4D97-AF65-F5344CB8AC3E}">
        <p14:creationId xmlns:p14="http://schemas.microsoft.com/office/powerpoint/2010/main" val="5843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298501"/>
            <a:ext cx="10233800" cy="4351338"/>
          </a:xfrm>
        </p:spPr>
        <p:txBody>
          <a:bodyPr/>
          <a:lstStyle/>
          <a:p>
            <a:r>
              <a:rPr lang="en-US" dirty="0" smtClean="0"/>
              <a:t>Build 2016 Videos on Channel 9 – </a:t>
            </a:r>
          </a:p>
          <a:p>
            <a:pPr lvl="1"/>
            <a:r>
              <a:rPr lang="en-US" dirty="0"/>
              <a:t>Adding Power BI Data Experiences to Your Applications</a:t>
            </a:r>
            <a:endParaRPr lang="en-US" dirty="0" smtClean="0"/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channel9.msdn.com/Events/Build/2016/B804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Integrating </a:t>
            </a:r>
            <a:r>
              <a:rPr lang="en-US" dirty="0"/>
              <a:t>Power BI into Your Own Applications – Featuring Real World </a:t>
            </a:r>
            <a:r>
              <a:rPr lang="en-US" dirty="0" smtClean="0"/>
              <a:t>Demos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channel9.msdn.com/Events/Build/2016/T685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Developing </a:t>
            </a:r>
            <a:r>
              <a:rPr lang="en-US" dirty="0"/>
              <a:t>Custom Visuals for Power BI– Deep </a:t>
            </a:r>
            <a:r>
              <a:rPr lang="en-US" dirty="0" smtClean="0"/>
              <a:t>Dive</a:t>
            </a:r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channel9.msdn.com/Events/Build/2016/P434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0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Visuals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276985"/>
            <a:ext cx="10233800" cy="4351338"/>
          </a:xfrm>
        </p:spPr>
        <p:txBody>
          <a:bodyPr/>
          <a:lstStyle/>
          <a:p>
            <a:r>
              <a:rPr lang="en-US" dirty="0" smtClean="0"/>
              <a:t>Download and use additional visuals, developed by the community</a:t>
            </a:r>
          </a:p>
          <a:p>
            <a:r>
              <a:rPr lang="en-US" dirty="0">
                <a:hlinkClick r:id="rId3"/>
              </a:rPr>
              <a:t>https://app.powerbi.com/visuals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41" y="2281721"/>
            <a:ext cx="6309201" cy="444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Custom Visuals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287" y="1363046"/>
            <a:ext cx="6961664" cy="4351338"/>
          </a:xfrm>
        </p:spPr>
        <p:txBody>
          <a:bodyPr/>
          <a:lstStyle/>
          <a:p>
            <a:r>
              <a:rPr lang="en-US" dirty="0" smtClean="0"/>
              <a:t>Develop your own visuals and share them with the community</a:t>
            </a:r>
          </a:p>
          <a:p>
            <a:r>
              <a:rPr lang="en-US" dirty="0" smtClean="0"/>
              <a:t>Framework and code is available on GitHub</a:t>
            </a:r>
          </a:p>
          <a:p>
            <a:r>
              <a:rPr lang="en-US" dirty="0">
                <a:hlinkClick r:id="rId2"/>
              </a:rPr>
              <a:t>https://powerbi.microsoft.com/custom-visuals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github.com/Microsoft/PowerBI-visuals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51" y="1383095"/>
            <a:ext cx="4888642" cy="53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099" y="1255470"/>
            <a:ext cx="10233800" cy="4351338"/>
          </a:xfrm>
        </p:spPr>
        <p:txBody>
          <a:bodyPr/>
          <a:lstStyle/>
          <a:p>
            <a:r>
              <a:rPr lang="en-US" dirty="0"/>
              <a:t>embed a report into an </a:t>
            </a:r>
            <a:r>
              <a:rPr lang="en-US" dirty="0" smtClean="0"/>
              <a:t>app, using a REST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337" y="1690688"/>
            <a:ext cx="8955323" cy="50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276985"/>
            <a:ext cx="10233800" cy="4351338"/>
          </a:xfrm>
        </p:spPr>
        <p:txBody>
          <a:bodyPr/>
          <a:lstStyle/>
          <a:p>
            <a:r>
              <a:rPr lang="en-US" dirty="0"/>
              <a:t>uses an </a:t>
            </a:r>
            <a:r>
              <a:rPr lang="en-US" dirty="0" err="1"/>
              <a:t>IFrame</a:t>
            </a:r>
            <a:r>
              <a:rPr lang="en-US" dirty="0"/>
              <a:t> in the browser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710" y="1690688"/>
            <a:ext cx="9130579" cy="50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2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Pandora //build/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 Sengamalay</a:t>
            </a:r>
          </a:p>
          <a:p>
            <a:r>
              <a:rPr lang="en-US" dirty="0" smtClean="0"/>
              <a:t>Phillip Kennedy</a:t>
            </a:r>
          </a:p>
          <a:p>
            <a:r>
              <a:rPr lang="en-US" dirty="0" smtClean="0"/>
              <a:t>Eric Rubin</a:t>
            </a:r>
          </a:p>
          <a:p>
            <a:r>
              <a:rPr lang="en-US" dirty="0" smtClean="0"/>
              <a:t>Stan Bice</a:t>
            </a:r>
          </a:p>
          <a:p>
            <a:r>
              <a:rPr lang="en-US" dirty="0" smtClean="0"/>
              <a:t>Todd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41531"/>
            <a:ext cx="10233800" cy="4351338"/>
          </a:xfrm>
        </p:spPr>
        <p:txBody>
          <a:bodyPr/>
          <a:lstStyle/>
          <a:p>
            <a:r>
              <a:rPr lang="en-US" dirty="0"/>
              <a:t>cache the data to keep costs down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032" y="1785769"/>
            <a:ext cx="9215935" cy="49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6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29" y="1353343"/>
            <a:ext cx="9369741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63046"/>
            <a:ext cx="10233800" cy="4351338"/>
          </a:xfrm>
        </p:spPr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en-US" dirty="0"/>
              <a:t>Delivering Applications at Scale with </a:t>
            </a:r>
            <a:r>
              <a:rPr lang="en-US" dirty="0" err="1"/>
              <a:t>DocumentDB</a:t>
            </a:r>
            <a:r>
              <a:rPr lang="en-US" dirty="0"/>
              <a:t>, Azure's NoSQL Document Database</a:t>
            </a:r>
          </a:p>
          <a:p>
            <a:pPr lvl="2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channel9.msdn.com/Events/Build/2016/B840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Modeling Data for NoSQL Document </a:t>
            </a:r>
            <a:r>
              <a:rPr lang="en-US" dirty="0" smtClean="0"/>
              <a:t>Databases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channel9.msdn.com/Events/Build/2016/P468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3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30773"/>
            <a:ext cx="10233800" cy="4351338"/>
          </a:xfrm>
        </p:spPr>
        <p:txBody>
          <a:bodyPr/>
          <a:lstStyle/>
          <a:p>
            <a:r>
              <a:rPr lang="en-US" dirty="0" smtClean="0"/>
              <a:t>Used by the #1 app on the iTunes </a:t>
            </a:r>
            <a:r>
              <a:rPr lang="en-US" dirty="0"/>
              <a:t>A</a:t>
            </a:r>
            <a:r>
              <a:rPr lang="en-US" dirty="0" smtClean="0"/>
              <a:t>pp </a:t>
            </a:r>
            <a:r>
              <a:rPr lang="en-US" dirty="0"/>
              <a:t>S</a:t>
            </a:r>
            <a:r>
              <a:rPr lang="en-US" dirty="0" smtClean="0"/>
              <a:t>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29" y="1753029"/>
            <a:ext cx="8246177" cy="48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0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Backend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09258"/>
            <a:ext cx="10233800" cy="4351338"/>
          </a:xfrm>
        </p:spPr>
        <p:txBody>
          <a:bodyPr/>
          <a:lstStyle/>
          <a:p>
            <a:r>
              <a:rPr lang="en-US" dirty="0" smtClean="0"/>
              <a:t>Using the right tool for the right job</a:t>
            </a:r>
          </a:p>
          <a:p>
            <a:r>
              <a:rPr lang="en-US" dirty="0" smtClean="0"/>
              <a:t>Choose the tools for performance</a:t>
            </a:r>
          </a:p>
          <a:p>
            <a:r>
              <a:rPr lang="en-US" dirty="0" smtClean="0"/>
              <a:t>With non-structured data, relational database schemas creates difficulties for 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95" y="2780646"/>
            <a:ext cx="6601894" cy="391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0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52289"/>
            <a:ext cx="10233800" cy="4351338"/>
          </a:xfrm>
        </p:spPr>
        <p:txBody>
          <a:bodyPr/>
          <a:lstStyle/>
          <a:p>
            <a:r>
              <a:rPr lang="en-US" dirty="0" smtClean="0"/>
              <a:t>Use techniques to scale the data:</a:t>
            </a:r>
          </a:p>
          <a:p>
            <a:pPr lvl="1"/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Secondary indexes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691" y="2279848"/>
            <a:ext cx="7401377" cy="44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4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20016"/>
            <a:ext cx="10233800" cy="4351338"/>
          </a:xfrm>
        </p:spPr>
        <p:txBody>
          <a:bodyPr/>
          <a:lstStyle/>
          <a:p>
            <a:r>
              <a:rPr lang="en-US" dirty="0" smtClean="0"/>
              <a:t>Design the data and API calls to utilize the scalability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57" y="2250793"/>
            <a:ext cx="7333286" cy="4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/>
              <a:t> </a:t>
            </a:r>
            <a:r>
              <a:rPr lang="en-US" dirty="0" smtClean="0"/>
              <a:t>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20" y="1453994"/>
            <a:ext cx="9069360" cy="52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20016"/>
            <a:ext cx="10233800" cy="4351338"/>
          </a:xfrm>
        </p:spPr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nn-NO" dirty="0"/>
              <a:t>Maps: Microsoft’s Modern Mapping </a:t>
            </a:r>
            <a:r>
              <a:rPr lang="nn-NO" dirty="0" smtClean="0"/>
              <a:t>Platform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channel9.msdn.com/Events/Build/2016/B867</a:t>
            </a: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improvements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37" y="1362319"/>
            <a:ext cx="6943672" cy="53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419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41531"/>
            <a:ext cx="10233800" cy="4351338"/>
          </a:xfrm>
        </p:spPr>
        <p:txBody>
          <a:bodyPr/>
          <a:lstStyle/>
          <a:p>
            <a:r>
              <a:rPr lang="en-US" dirty="0" smtClean="0"/>
              <a:t>Blue – V7 key features</a:t>
            </a:r>
          </a:p>
          <a:p>
            <a:r>
              <a:rPr lang="en-US" dirty="0" smtClean="0"/>
              <a:t>Green – V8 key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847" y="1582304"/>
            <a:ext cx="6803851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4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Call to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48" y="1485900"/>
            <a:ext cx="7012104" cy="52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4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Interesting </a:t>
            </a:r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Xbox Dev Mode</a:t>
            </a:r>
          </a:p>
          <a:p>
            <a:r>
              <a:rPr lang="en-US" dirty="0" smtClean="0"/>
              <a:t>Desktop App </a:t>
            </a:r>
            <a:r>
              <a:rPr lang="en-US" dirty="0" smtClean="0"/>
              <a:t>Converter</a:t>
            </a:r>
          </a:p>
          <a:p>
            <a:pPr lvl="1"/>
            <a:r>
              <a:rPr lang="en-US" dirty="0" smtClean="0"/>
              <a:t>Convert Win32 apps to Universal Windows Platform</a:t>
            </a:r>
            <a:endParaRPr lang="en-US" dirty="0" smtClean="0"/>
          </a:p>
          <a:p>
            <a:r>
              <a:rPr lang="en-US" dirty="0" err="1" smtClean="0"/>
              <a:t>Hololens</a:t>
            </a:r>
            <a:endParaRPr lang="en-US" dirty="0" smtClean="0"/>
          </a:p>
          <a:p>
            <a:pPr lvl="1"/>
            <a:r>
              <a:rPr lang="en-US" dirty="0" smtClean="0"/>
              <a:t>Yes it’s a thing but the lines were way too long for me to deal with</a:t>
            </a:r>
            <a:endParaRPr lang="en-US" dirty="0" smtClean="0"/>
          </a:p>
          <a:p>
            <a:r>
              <a:rPr lang="en-US" dirty="0" smtClean="0"/>
              <a:t>Azure IoT starter kits</a:t>
            </a:r>
          </a:p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smtClean="0"/>
              <a:t>Azure Resource Manager</a:t>
            </a:r>
          </a:p>
          <a:p>
            <a:r>
              <a:rPr lang="en-US" dirty="0" smtClean="0"/>
              <a:t>Server 2016 / Nano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and notes </a:t>
            </a:r>
            <a:r>
              <a:rPr lang="en-US" dirty="0"/>
              <a:t>available online at </a:t>
            </a:r>
            <a:r>
              <a:rPr lang="en-US" dirty="0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bit.ly/baltomsdn201605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63157"/>
            <a:ext cx="10233800" cy="4871509"/>
          </a:xfrm>
        </p:spPr>
        <p:txBody>
          <a:bodyPr/>
          <a:lstStyle/>
          <a:p>
            <a:r>
              <a:rPr lang="en-US" dirty="0" smtClean="0"/>
              <a:t>Free for all versions of Visual Studio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MIT License</a:t>
            </a:r>
          </a:p>
          <a:p>
            <a:r>
              <a:rPr lang="en-US" dirty="0" smtClean="0"/>
              <a:t>iOS Emulator for Visual Studio</a:t>
            </a:r>
          </a:p>
          <a:p>
            <a:r>
              <a:rPr lang="en-US" dirty="0" smtClean="0"/>
              <a:t>Xamarin joins the .NET Foundation</a:t>
            </a:r>
          </a:p>
          <a:p>
            <a:r>
              <a:rPr lang="en-US" dirty="0"/>
              <a:t>Workbooks (</a:t>
            </a:r>
            <a:r>
              <a:rPr lang="en-US" dirty="0">
                <a:hlinkClick r:id="rId3"/>
              </a:rPr>
              <a:t>https://developer.xamarin.com/guides/cross-platform/workbooks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/>
              <a:t>Inspector (</a:t>
            </a:r>
            <a:r>
              <a:rPr lang="en-US" dirty="0">
                <a:hlinkClick r:id="rId4"/>
              </a:rPr>
              <a:t>https://developer.xamarin.com/guides/cross-platform/inspector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366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&amp; 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489790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RC2 available now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ooling is considered as “preview 1”</a:t>
            </a:r>
            <a:endParaRPr lang="en-US" dirty="0"/>
          </a:p>
          <a:p>
            <a:r>
              <a:rPr lang="en-US" dirty="0" smtClean="0"/>
              <a:t>RTM by end of June</a:t>
            </a:r>
          </a:p>
          <a:p>
            <a:pPr lvl="1"/>
            <a:r>
              <a:rPr lang="en-US" dirty="0" smtClean="0"/>
              <a:t>Tooling will be considered “preview 2”</a:t>
            </a:r>
            <a:endParaRPr lang="en-US" dirty="0"/>
          </a:p>
          <a:p>
            <a:r>
              <a:rPr lang="en-US" dirty="0" smtClean="0"/>
              <a:t>Tooling will RTM with Visual Studio “15”</a:t>
            </a:r>
          </a:p>
          <a:p>
            <a:pPr lvl="1"/>
            <a:r>
              <a:rPr lang="en-US" dirty="0" smtClean="0"/>
              <a:t>Preview 2 available </a:t>
            </a:r>
            <a:r>
              <a:rPr lang="en-US" dirty="0"/>
              <a:t>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www.visualstudio.com/downloads/visual-studio-next-downloads-vs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http://dot.net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Side by side </a:t>
            </a:r>
            <a:r>
              <a:rPr lang="en-US" dirty="0" smtClean="0"/>
              <a:t>installations</a:t>
            </a:r>
          </a:p>
          <a:p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www.visualstudio.com/en-us/products/visual-studio-dev-essentials-vs.aspx</a:t>
            </a:r>
            <a:r>
              <a:rPr lang="en-US" dirty="0" smtClean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09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on all platforms</a:t>
            </a:r>
          </a:p>
          <a:p>
            <a:pPr lvl="1"/>
            <a:r>
              <a:rPr lang="en-US" dirty="0" smtClean="0"/>
              <a:t>Windows, Linux, OS X</a:t>
            </a:r>
          </a:p>
          <a:p>
            <a:pPr lvl="1"/>
            <a:r>
              <a:rPr lang="en-US" dirty="0" smtClean="0"/>
              <a:t>Android &amp; iOS (Xamarin)</a:t>
            </a:r>
          </a:p>
          <a:p>
            <a:r>
              <a:rPr lang="en-US" dirty="0" smtClean="0"/>
              <a:t>.NET on all devices</a:t>
            </a:r>
          </a:p>
          <a:p>
            <a:pPr lvl="1"/>
            <a:r>
              <a:rPr lang="en-US" dirty="0" smtClean="0"/>
              <a:t>Raspberry Pi/Arduino </a:t>
            </a:r>
            <a:r>
              <a:rPr lang="en-US" dirty="0" smtClean="0">
                <a:sym typeface="Wingdings" panose="05000000000000000000" pitchFamily="2" charset="2"/>
              </a:rPr>
              <a:t> 32 core/448GB RAM (GS5 VM)  distributed cluster (Azure Service </a:t>
            </a:r>
            <a:r>
              <a:rPr lang="en-US" dirty="0">
                <a:sym typeface="Wingdings" panose="05000000000000000000" pitchFamily="2" charset="2"/>
              </a:rPr>
              <a:t>F</a:t>
            </a:r>
            <a:r>
              <a:rPr lang="en-US" dirty="0" smtClean="0">
                <a:sym typeface="Wingdings" panose="05000000000000000000" pitchFamily="2" charset="2"/>
              </a:rPr>
              <a:t>abric/Akka)</a:t>
            </a:r>
            <a:endParaRPr lang="en-US" dirty="0" smtClean="0"/>
          </a:p>
          <a:p>
            <a:r>
              <a:rPr lang="en-US" dirty="0" smtClean="0"/>
              <a:t>.NET </a:t>
            </a:r>
            <a:r>
              <a:rPr lang="en-US" dirty="0"/>
              <a:t>on any </a:t>
            </a:r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Azure</a:t>
            </a:r>
            <a:r>
              <a:rPr lang="en-US" dirty="0"/>
              <a:t>, EC2, GDE, </a:t>
            </a:r>
            <a:r>
              <a:rPr lang="en-US" dirty="0" smtClean="0"/>
              <a:t>Docker, OpenStack</a:t>
            </a:r>
            <a:endParaRPr lang="en-US" dirty="0"/>
          </a:p>
          <a:p>
            <a:pPr lvl="1"/>
            <a:r>
              <a:rPr lang="en-US" dirty="0"/>
              <a:t>Also – Docker on Windows</a:t>
            </a:r>
            <a:r>
              <a:rPr lang="en-US" dirty="0" smtClean="0"/>
              <a:t>!!! Woo </a:t>
            </a:r>
            <a:r>
              <a:rPr lang="en-US" dirty="0" err="1" smtClean="0"/>
              <a:t>hoo</a:t>
            </a:r>
            <a:r>
              <a:rPr lang="en-US" dirty="0" smtClean="0"/>
              <a:t>!!!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430" y="1436158"/>
            <a:ext cx="8849140" cy="4863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933" y="6426200"/>
            <a:ext cx="474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http://www.hanselman.com/blog/AnUpdateOnASPNETCore10RC2.aspx</a:t>
            </a:r>
          </a:p>
        </p:txBody>
      </p:sp>
    </p:spTree>
    <p:extLst>
      <p:ext uri="{BB962C8B-B14F-4D97-AF65-F5344CB8AC3E}">
        <p14:creationId xmlns:p14="http://schemas.microsoft.com/office/powerpoint/2010/main" val="28604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03381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Built on a new .NET Execution Environment (DNX)</a:t>
            </a:r>
          </a:p>
          <a:p>
            <a:r>
              <a:rPr lang="en-US" dirty="0" smtClean="0"/>
              <a:t>Runs on framework 4.6 &amp; Core 1.0</a:t>
            </a:r>
          </a:p>
          <a:p>
            <a:pPr lvl="1"/>
            <a:r>
              <a:rPr lang="en-US" dirty="0"/>
              <a:t>Completely OSS when running on .NET Core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Unified controller classes</a:t>
            </a:r>
          </a:p>
          <a:p>
            <a:r>
              <a:rPr lang="en-US" dirty="0" smtClean="0"/>
              <a:t>Modular, composable middleware</a:t>
            </a:r>
          </a:p>
          <a:p>
            <a:pPr lvl="1"/>
            <a:r>
              <a:rPr lang="en-US" dirty="0" smtClean="0"/>
              <a:t>Routes can include only necessary support modules (think non visible)</a:t>
            </a:r>
          </a:p>
          <a:p>
            <a:r>
              <a:rPr lang="en-US" dirty="0" smtClean="0"/>
              <a:t>Includes support for package managers other that NuGet (Bower, NPM)</a:t>
            </a:r>
          </a:p>
          <a:p>
            <a:r>
              <a:rPr lang="en-US" dirty="0" smtClean="0"/>
              <a:t>Event bindings for build tasks (Gulp)</a:t>
            </a:r>
          </a:p>
          <a:p>
            <a:r>
              <a:rPr lang="en-US" dirty="0" smtClean="0"/>
              <a:t>Tag helpers simplify markup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12292</TotalTime>
  <Words>1118</Words>
  <Application>Microsoft Office PowerPoint</Application>
  <PresentationFormat>Widescreen</PresentationFormat>
  <Paragraphs>230</Paragraphs>
  <Slides>33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Corbel</vt:lpstr>
      <vt:lpstr>Wingdings</vt:lpstr>
      <vt:lpstr>Depth</vt:lpstr>
      <vt:lpstr>Microsoft //build/ 2016 </vt:lpstr>
      <vt:lpstr>Pandora //build/ Team</vt:lpstr>
      <vt:lpstr>Xamarin is Free!!!!</vt:lpstr>
      <vt:lpstr>Xamarin Tools</vt:lpstr>
      <vt:lpstr>Xamarin is Free!!!!</vt:lpstr>
      <vt:lpstr>.NET Core &amp; ASP.NET Core 1.0</vt:lpstr>
      <vt:lpstr>.NET Core 1.0</vt:lpstr>
      <vt:lpstr>.NET Core 1.0</vt:lpstr>
      <vt:lpstr>ASP.NET Core 1.0</vt:lpstr>
      <vt:lpstr>Cortana Intelligence Suite</vt:lpstr>
      <vt:lpstr>Bots all the Things!</vt:lpstr>
      <vt:lpstr>Azure</vt:lpstr>
      <vt:lpstr>Windows 10 Anniversary</vt:lpstr>
      <vt:lpstr>Office</vt:lpstr>
      <vt:lpstr>Power BI</vt:lpstr>
      <vt:lpstr>Power BI – Visuals Gallery</vt:lpstr>
      <vt:lpstr>Power BI – Custom Visuals</vt:lpstr>
      <vt:lpstr>Power BI - Embedded</vt:lpstr>
      <vt:lpstr>Power BI - Embedded</vt:lpstr>
      <vt:lpstr>Power BI - Embedded</vt:lpstr>
      <vt:lpstr>Power BI - Resources</vt:lpstr>
      <vt:lpstr>DocumentDB</vt:lpstr>
      <vt:lpstr>DocumentDB – Case Study</vt:lpstr>
      <vt:lpstr>DocumentDB – Backend Architecture</vt:lpstr>
      <vt:lpstr>DocumentDB - Scalability</vt:lpstr>
      <vt:lpstr>DocumentDB - Scalability</vt:lpstr>
      <vt:lpstr>DocumentDB - Resources</vt:lpstr>
      <vt:lpstr>Bing Maps</vt:lpstr>
      <vt:lpstr>Bing Maps – V8 SDK</vt:lpstr>
      <vt:lpstr>Bing Maps – V8 Key Features</vt:lpstr>
      <vt:lpstr>Bing Maps – Call to Action</vt:lpstr>
      <vt:lpstr>More Interesting Things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UI Design</dc:title>
  <dc:creator>Matt Burleigh</dc:creator>
  <cp:lastModifiedBy>Matt Burleigh</cp:lastModifiedBy>
  <cp:revision>155</cp:revision>
  <dcterms:created xsi:type="dcterms:W3CDTF">2015-11-10T18:13:20Z</dcterms:created>
  <dcterms:modified xsi:type="dcterms:W3CDTF">2016-05-24T21:18:26Z</dcterms:modified>
</cp:coreProperties>
</file>